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9" r:id="rId23"/>
  </p:sldIdLst>
  <p:sldSz cx="18288000" cy="10287000"/>
  <p:notesSz cx="6858000" cy="9144000"/>
  <p:embeddedFontLst>
    <p:embeddedFont>
      <p:font typeface="Comic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8301076" y="-1172424"/>
            <a:ext cx="17363364" cy="12631847"/>
          </a:xfrm>
          <a:custGeom>
            <a:avLst/>
            <a:gdLst/>
            <a:ahLst/>
            <a:cxnLst/>
            <a:rect l="l" t="t" r="r" b="b"/>
            <a:pathLst>
              <a:path w="17363364" h="12631847">
                <a:moveTo>
                  <a:pt x="0" y="0"/>
                </a:moveTo>
                <a:lnTo>
                  <a:pt x="17363365" y="0"/>
                </a:lnTo>
                <a:lnTo>
                  <a:pt x="17363365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8795684" y="3774494"/>
            <a:ext cx="9868299" cy="332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977" spc="523">
                <a:solidFill>
                  <a:srgbClr val="FFFFFF"/>
                </a:solidFill>
                <a:latin typeface="Comic Sans Bold"/>
              </a:rPr>
              <a:t>INTRODUCTION TO</a:t>
            </a:r>
          </a:p>
          <a:p>
            <a:pPr algn="ctr">
              <a:lnSpc>
                <a:spcPts val="8791"/>
              </a:lnSpc>
            </a:pPr>
            <a:r>
              <a:rPr lang="en-US" sz="6977" spc="523">
                <a:solidFill>
                  <a:srgbClr val="FFFFFF"/>
                </a:solidFill>
                <a:latin typeface="Comic Sans Bold"/>
              </a:rPr>
              <a:t>STATISTICS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594839" y="388987"/>
            <a:ext cx="8106289" cy="1827968"/>
          </a:xfrm>
          <a:custGeom>
            <a:avLst/>
            <a:gdLst/>
            <a:ahLst/>
            <a:cxnLst/>
            <a:rect l="l" t="t" r="r" b="b"/>
            <a:pathLst>
              <a:path w="8106289" h="1827968">
                <a:moveTo>
                  <a:pt x="0" y="0"/>
                </a:moveTo>
                <a:lnTo>
                  <a:pt x="8106289" y="0"/>
                </a:lnTo>
                <a:lnTo>
                  <a:pt x="8106289" y="1827968"/>
                </a:lnTo>
                <a:lnTo>
                  <a:pt x="0" y="1827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0125" y="1150984"/>
            <a:ext cx="7522738" cy="8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MEASURES OF VARIABILITY- RANGE</a:t>
            </a:r>
          </a:p>
          <a:p>
            <a:pPr>
              <a:lnSpc>
                <a:spcPts val="3365"/>
              </a:lnSpc>
            </a:pPr>
            <a:endParaRPr lang="en-US" sz="3004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66264" y="3884585"/>
            <a:ext cx="4493009" cy="1013174"/>
          </a:xfrm>
          <a:custGeom>
            <a:avLst/>
            <a:gdLst/>
            <a:ahLst/>
            <a:cxnLst/>
            <a:rect l="l" t="t" r="r" b="b"/>
            <a:pathLst>
              <a:path w="4493009" h="1013174">
                <a:moveTo>
                  <a:pt x="0" y="0"/>
                </a:moveTo>
                <a:lnTo>
                  <a:pt x="4493009" y="0"/>
                </a:lnTo>
                <a:lnTo>
                  <a:pt x="4493009" y="1013173"/>
                </a:lnTo>
                <a:lnTo>
                  <a:pt x="0" y="101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00125" y="4184898"/>
            <a:ext cx="2303928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125" y="2281603"/>
            <a:ext cx="15988473" cy="197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1"/>
              </a:lnSpc>
            </a:pPr>
            <a:r>
              <a:rPr lang="en-US" sz="3022">
                <a:solidFill>
                  <a:srgbClr val="6C5F48"/>
                </a:solidFill>
                <a:latin typeface="Comic Sans Bold"/>
              </a:rPr>
              <a:t>The difference between the largest and smallest values in a dataset. It provides a simple measure of the spread of data.</a:t>
            </a:r>
          </a:p>
          <a:p>
            <a:pPr algn="just">
              <a:lnSpc>
                <a:spcPts val="5290"/>
              </a:lnSpc>
            </a:pPr>
            <a:endParaRPr lang="en-US" sz="3022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125" y="5195569"/>
            <a:ext cx="15987188" cy="404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Let's consider a dataset: {12, 5, 18, 7, 9, 25}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Minimum value = 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Maximum value = 25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Range = Maximum value - Minimum value = 25 - 5 = 20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So, the range of the dataset is 20.</a:t>
            </a:r>
          </a:p>
          <a:p>
            <a:pPr algn="just">
              <a:lnSpc>
                <a:spcPts val="5420"/>
              </a:lnSpc>
            </a:pPr>
            <a:endParaRPr lang="en-US" sz="2994">
              <a:solidFill>
                <a:srgbClr val="6C5F48"/>
              </a:solidFill>
              <a:latin typeface="Comic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221718" y="651293"/>
            <a:ext cx="9279192" cy="2092458"/>
          </a:xfrm>
          <a:custGeom>
            <a:avLst/>
            <a:gdLst/>
            <a:ahLst/>
            <a:cxnLst/>
            <a:rect l="l" t="t" r="r" b="b"/>
            <a:pathLst>
              <a:path w="9279192" h="2092458">
                <a:moveTo>
                  <a:pt x="0" y="0"/>
                </a:moveTo>
                <a:lnTo>
                  <a:pt x="9279193" y="0"/>
                </a:lnTo>
                <a:lnTo>
                  <a:pt x="9279193" y="2092458"/>
                </a:lnTo>
                <a:lnTo>
                  <a:pt x="0" y="2092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0125" y="950959"/>
            <a:ext cx="6513711" cy="132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MEASURES OF VARIABILITY -</a:t>
            </a:r>
          </a:p>
          <a:p>
            <a:pPr>
              <a:lnSpc>
                <a:spcPts val="5499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STANDARD DEVIATION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20914"/>
            <a:ext cx="15515625" cy="474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A measure of the amount of variation or dispersion in a set of values. </a:t>
            </a:r>
          </a:p>
          <a:p>
            <a:pPr algn="just">
              <a:lnSpc>
                <a:spcPts val="5410"/>
              </a:lnSpc>
            </a:pPr>
            <a:endParaRPr lang="en-US" sz="2989">
              <a:solidFill>
                <a:srgbClr val="6C5F48"/>
              </a:solidFill>
              <a:latin typeface="Comic Sans Bold"/>
            </a:endParaRPr>
          </a:p>
          <a:p>
            <a:pPr algn="just">
              <a:lnSpc>
                <a:spcPts val="5410"/>
              </a:lnSpc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To calculate the standard deviation of a set of values, use the following steps: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Find the mean (average) of the data set.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For each value in the data set, subtract the mean and square it.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Find the mean of the squared differences.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Take the square root of the result from step 3.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000125" y="509229"/>
            <a:ext cx="7521316" cy="1696057"/>
          </a:xfrm>
          <a:custGeom>
            <a:avLst/>
            <a:gdLst/>
            <a:ahLst/>
            <a:cxnLst/>
            <a:rect l="l" t="t" r="r" b="b"/>
            <a:pathLst>
              <a:path w="7521316" h="1696057">
                <a:moveTo>
                  <a:pt x="0" y="0"/>
                </a:moveTo>
                <a:lnTo>
                  <a:pt x="7521316" y="0"/>
                </a:lnTo>
                <a:lnTo>
                  <a:pt x="7521316" y="1696057"/>
                </a:lnTo>
                <a:lnTo>
                  <a:pt x="0" y="1696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0125" y="2613302"/>
            <a:ext cx="15515625" cy="680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Here's the formula for standard deviation:</a:t>
            </a:r>
          </a:p>
          <a:p>
            <a:pPr algn="just">
              <a:lnSpc>
                <a:spcPts val="5410"/>
              </a:lnSpc>
            </a:pPr>
            <a:endParaRPr lang="en-US" sz="2989">
              <a:solidFill>
                <a:srgbClr val="6C5F48"/>
              </a:solidFill>
              <a:latin typeface="Comic Sans Bold"/>
            </a:endParaRPr>
          </a:p>
          <a:p>
            <a:pPr algn="just">
              <a:lnSpc>
                <a:spcPts val="5410"/>
              </a:lnSpc>
            </a:pPr>
            <a:endParaRPr lang="en-US" sz="2989">
              <a:solidFill>
                <a:srgbClr val="6C5F48"/>
              </a:solidFill>
              <a:latin typeface="Comic Sans Bold"/>
            </a:endParaRPr>
          </a:p>
          <a:p>
            <a:pPr algn="just">
              <a:lnSpc>
                <a:spcPts val="5410"/>
              </a:lnSpc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where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'xi' represents each individual value in the data set.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'n' represents the number of values in the data set.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Suppose we have the following data set: {2, 4, 4, 4, 5, 5, 7, 9}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Find the mean: (2+4+4+4+5+5+7+9)/8 = 40/8 = 5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Calculate mean of squared differences = (9+1+1+1+0+0+4+16)/8 = 32/8 = 4.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>
                <a:solidFill>
                  <a:srgbClr val="6C5F48"/>
                </a:solidFill>
                <a:latin typeface="Comic Sans Bold"/>
              </a:rPr>
              <a:t>Take the square root: Standard deviation = 2.</a:t>
            </a:r>
          </a:p>
        </p:txBody>
      </p:sp>
      <p:sp>
        <p:nvSpPr>
          <p:cNvPr id="5" name="Freeform 5"/>
          <p:cNvSpPr/>
          <p:nvPr/>
        </p:nvSpPr>
        <p:spPr>
          <a:xfrm>
            <a:off x="5763314" y="3393327"/>
            <a:ext cx="5989247" cy="1360520"/>
          </a:xfrm>
          <a:custGeom>
            <a:avLst/>
            <a:gdLst/>
            <a:ahLst/>
            <a:cxnLst/>
            <a:rect l="l" t="t" r="r" b="b"/>
            <a:pathLst>
              <a:path w="5989247" h="1360520">
                <a:moveTo>
                  <a:pt x="0" y="0"/>
                </a:moveTo>
                <a:lnTo>
                  <a:pt x="5989247" y="0"/>
                </a:lnTo>
                <a:lnTo>
                  <a:pt x="5989247" y="1360521"/>
                </a:lnTo>
                <a:lnTo>
                  <a:pt x="0" y="136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524000" y="1150984"/>
            <a:ext cx="11042027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MEASURES OF VARIABILITY-SD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50443" y="486897"/>
            <a:ext cx="8445932" cy="1904558"/>
          </a:xfrm>
          <a:custGeom>
            <a:avLst/>
            <a:gdLst/>
            <a:ahLst/>
            <a:cxnLst/>
            <a:rect l="l" t="t" r="r" b="b"/>
            <a:pathLst>
              <a:path w="8445932" h="1904558">
                <a:moveTo>
                  <a:pt x="0" y="0"/>
                </a:moveTo>
                <a:lnTo>
                  <a:pt x="8445932" y="0"/>
                </a:lnTo>
                <a:lnTo>
                  <a:pt x="8445932" y="1904558"/>
                </a:lnTo>
                <a:lnTo>
                  <a:pt x="0" y="190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0125" y="2613302"/>
            <a:ext cx="15515625" cy="615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Here's the formula for standard deviation:</a:t>
            </a:r>
          </a:p>
          <a:p>
            <a:pPr algn="just">
              <a:lnSpc>
                <a:spcPts val="5410"/>
              </a:lnSpc>
            </a:pPr>
            <a:endParaRPr lang="en-US" sz="2989" dirty="0">
              <a:solidFill>
                <a:srgbClr val="6C5F48"/>
              </a:solidFill>
              <a:latin typeface="Comic Sans Bold"/>
            </a:endParaRPr>
          </a:p>
          <a:p>
            <a:pPr algn="just">
              <a:lnSpc>
                <a:spcPts val="5410"/>
              </a:lnSpc>
            </a:pPr>
            <a:endParaRPr lang="en-US" sz="2989" dirty="0">
              <a:solidFill>
                <a:srgbClr val="6C5F48"/>
              </a:solidFill>
              <a:latin typeface="Comic Sans Bold"/>
            </a:endParaRPr>
          </a:p>
          <a:p>
            <a:pPr algn="just">
              <a:lnSpc>
                <a:spcPts val="5410"/>
              </a:lnSpc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where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'xi' represents each individual value in the data set.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'n' represents the number of values in the data set.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Suppose we have the following data set: {2, 4, 4, 4, 5, 5, 7, 9}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Find the mean: (2+4+4+4+5+5+7+9)/8 = 40/8 = 5</a:t>
            </a:r>
          </a:p>
          <a:p>
            <a:pPr marL="645383" lvl="1" indent="-322691" algn="just">
              <a:lnSpc>
                <a:spcPts val="5410"/>
              </a:lnSpc>
              <a:buFont typeface="Arial"/>
              <a:buChar char="•"/>
            </a:pPr>
            <a:r>
              <a:rPr lang="en-US" sz="2989" dirty="0">
                <a:solidFill>
                  <a:srgbClr val="6C5F48"/>
                </a:solidFill>
                <a:latin typeface="Comic Sans Bold"/>
              </a:rPr>
              <a:t>Calculate mean of squared differences = (9+1+1+1+0+0+4+16)/8 = 32/8 = 4.</a:t>
            </a:r>
          </a:p>
        </p:txBody>
      </p:sp>
      <p:sp>
        <p:nvSpPr>
          <p:cNvPr id="5" name="Freeform 5"/>
          <p:cNvSpPr/>
          <p:nvPr/>
        </p:nvSpPr>
        <p:spPr>
          <a:xfrm>
            <a:off x="6587689" y="3582394"/>
            <a:ext cx="4562378" cy="1393093"/>
          </a:xfrm>
          <a:custGeom>
            <a:avLst/>
            <a:gdLst/>
            <a:ahLst/>
            <a:cxnLst/>
            <a:rect l="l" t="t" r="r" b="b"/>
            <a:pathLst>
              <a:path w="4562378" h="1393093">
                <a:moveTo>
                  <a:pt x="0" y="0"/>
                </a:moveTo>
                <a:lnTo>
                  <a:pt x="4562378" y="0"/>
                </a:lnTo>
                <a:lnTo>
                  <a:pt x="4562378" y="1393092"/>
                </a:lnTo>
                <a:lnTo>
                  <a:pt x="0" y="1393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00125" y="1150984"/>
            <a:ext cx="8143875" cy="4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MEASURES OF VARIABILITY-VARIANCE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300" y="403665"/>
            <a:ext cx="8874940" cy="2001299"/>
          </a:xfrm>
          <a:custGeom>
            <a:avLst/>
            <a:gdLst/>
            <a:ahLst/>
            <a:cxnLst/>
            <a:rect l="l" t="t" r="r" b="b"/>
            <a:pathLst>
              <a:path w="8874940" h="2001299">
                <a:moveTo>
                  <a:pt x="0" y="0"/>
                </a:moveTo>
                <a:lnTo>
                  <a:pt x="8874940" y="0"/>
                </a:lnTo>
                <a:lnTo>
                  <a:pt x="8874940" y="2001299"/>
                </a:lnTo>
                <a:lnTo>
                  <a:pt x="0" y="200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0867748" y="1028700"/>
            <a:ext cx="7420252" cy="8027779"/>
          </a:xfrm>
          <a:custGeom>
            <a:avLst/>
            <a:gdLst/>
            <a:ahLst/>
            <a:cxnLst/>
            <a:rect l="l" t="t" r="r" b="b"/>
            <a:pathLst>
              <a:path w="7420252" h="8027779">
                <a:moveTo>
                  <a:pt x="0" y="0"/>
                </a:moveTo>
                <a:lnTo>
                  <a:pt x="7420252" y="0"/>
                </a:lnTo>
                <a:lnTo>
                  <a:pt x="7420252" y="8027779"/>
                </a:lnTo>
                <a:lnTo>
                  <a:pt x="0" y="80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576" t="-12814" r="-11883" b="-1532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28700" y="2482091"/>
            <a:ext cx="9271898" cy="636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3124">
                <a:solidFill>
                  <a:srgbClr val="DB9F45"/>
                </a:solidFill>
                <a:latin typeface="Comic Sans Bold"/>
              </a:rPr>
              <a:t>Make inferences about population. </a:t>
            </a:r>
          </a:p>
          <a:p>
            <a:pPr>
              <a:lnSpc>
                <a:spcPts val="5656"/>
              </a:lnSpc>
            </a:pPr>
            <a:r>
              <a:rPr lang="en-US" sz="3124">
                <a:solidFill>
                  <a:srgbClr val="6C5F48"/>
                </a:solidFill>
                <a:latin typeface="Comic Sans Bold"/>
              </a:rPr>
              <a:t>Inferential statistics is a branch of statistics that uses sample data to make inferences or predictions about a population.</a:t>
            </a:r>
          </a:p>
          <a:p>
            <a:pPr>
              <a:lnSpc>
                <a:spcPts val="5656"/>
              </a:lnSpc>
            </a:pPr>
            <a:endParaRPr lang="en-US" sz="3124">
              <a:solidFill>
                <a:srgbClr val="6C5F48"/>
              </a:solidFill>
              <a:latin typeface="Comic Sans Bold"/>
            </a:endParaRPr>
          </a:p>
          <a:p>
            <a:pPr>
              <a:lnSpc>
                <a:spcPts val="5656"/>
              </a:lnSpc>
            </a:pPr>
            <a:r>
              <a:rPr lang="en-US" sz="3124">
                <a:solidFill>
                  <a:srgbClr val="DB9F45"/>
                </a:solidFill>
                <a:latin typeface="Comic Sans Bold"/>
              </a:rPr>
              <a:t>How to generalize?</a:t>
            </a:r>
          </a:p>
          <a:p>
            <a:pPr>
              <a:lnSpc>
                <a:spcPts val="5656"/>
              </a:lnSpc>
            </a:pPr>
            <a:r>
              <a:rPr lang="en-US" sz="3124">
                <a:solidFill>
                  <a:srgbClr val="6C5F48"/>
                </a:solidFill>
                <a:latin typeface="Comic Sans Bold"/>
              </a:rPr>
              <a:t>It allows to draw conclusions or generalize about a population based on a sample, often through hypothesis testing and estimation.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0498" y="1082362"/>
            <a:ext cx="9072001" cy="128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8"/>
              </a:lnSpc>
            </a:pPr>
            <a:r>
              <a:rPr lang="en-US" sz="4498">
                <a:solidFill>
                  <a:srgbClr val="000000"/>
                </a:solidFill>
                <a:latin typeface="Comic Sans Bold"/>
              </a:rPr>
              <a:t>INFERENTIAL STATISTICS</a:t>
            </a:r>
          </a:p>
          <a:p>
            <a:pPr>
              <a:lnSpc>
                <a:spcPts val="5038"/>
              </a:lnSpc>
            </a:pPr>
            <a:endParaRPr lang="en-US" sz="44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113" y="585032"/>
            <a:ext cx="6958438" cy="1569128"/>
          </a:xfrm>
          <a:custGeom>
            <a:avLst/>
            <a:gdLst/>
            <a:ahLst/>
            <a:cxnLst/>
            <a:rect l="l" t="t" r="r" b="b"/>
            <a:pathLst>
              <a:path w="6958438" h="1569128">
                <a:moveTo>
                  <a:pt x="0" y="0"/>
                </a:moveTo>
                <a:lnTo>
                  <a:pt x="6958438" y="0"/>
                </a:lnTo>
                <a:lnTo>
                  <a:pt x="6958438" y="1569128"/>
                </a:lnTo>
                <a:lnTo>
                  <a:pt x="0" y="156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5247684" y="5610641"/>
            <a:ext cx="7792632" cy="4078144"/>
          </a:xfrm>
          <a:custGeom>
            <a:avLst/>
            <a:gdLst/>
            <a:ahLst/>
            <a:cxnLst/>
            <a:rect l="l" t="t" r="r" b="b"/>
            <a:pathLst>
              <a:path w="7792632" h="4078144">
                <a:moveTo>
                  <a:pt x="0" y="0"/>
                </a:moveTo>
                <a:lnTo>
                  <a:pt x="7792632" y="0"/>
                </a:lnTo>
                <a:lnTo>
                  <a:pt x="7792632" y="4078144"/>
                </a:lnTo>
                <a:lnTo>
                  <a:pt x="0" y="4078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1121131" y="1028700"/>
            <a:ext cx="9072001" cy="10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2"/>
              </a:lnSpc>
            </a:pPr>
            <a:r>
              <a:rPr lang="en-US" sz="3698">
                <a:solidFill>
                  <a:srgbClr val="000000"/>
                </a:solidFill>
                <a:latin typeface="Comic Sans Bold"/>
              </a:rPr>
              <a:t>POPULATION &amp; SAMPLING</a:t>
            </a:r>
          </a:p>
          <a:p>
            <a:pPr>
              <a:lnSpc>
                <a:spcPts val="3806"/>
              </a:lnSpc>
            </a:pPr>
            <a:endParaRPr lang="en-US" sz="36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5825" y="2199952"/>
            <a:ext cx="16717871" cy="342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914" lvl="1" indent="-328457">
              <a:lnSpc>
                <a:spcPts val="5507"/>
              </a:lnSpc>
              <a:buFont typeface="Arial"/>
              <a:buChar char="•"/>
            </a:pPr>
            <a:r>
              <a:rPr lang="en-US" sz="3042">
                <a:solidFill>
                  <a:srgbClr val="DB9F45"/>
                </a:solidFill>
                <a:latin typeface="Comic Sans Bold"/>
              </a:rPr>
              <a:t>Population:</a:t>
            </a:r>
            <a:r>
              <a:rPr lang="en-US" sz="3042">
                <a:solidFill>
                  <a:srgbClr val="6C5F48"/>
                </a:solidFill>
                <a:latin typeface="Comic Sans Bold"/>
              </a:rPr>
              <a:t> Population refers to the entire group of individuals, items, or observations under study.</a:t>
            </a:r>
          </a:p>
          <a:p>
            <a:pPr marL="656914" lvl="1" indent="-328457">
              <a:lnSpc>
                <a:spcPts val="5507"/>
              </a:lnSpc>
              <a:buFont typeface="Arial"/>
              <a:buChar char="•"/>
            </a:pPr>
            <a:r>
              <a:rPr lang="en-US" sz="3042">
                <a:solidFill>
                  <a:srgbClr val="DB9F45"/>
                </a:solidFill>
                <a:latin typeface="Comic Sans Bold"/>
              </a:rPr>
              <a:t>Sampling:</a:t>
            </a:r>
            <a:r>
              <a:rPr lang="en-US" sz="3042">
                <a:solidFill>
                  <a:srgbClr val="6C5F48"/>
                </a:solidFill>
                <a:latin typeface="Comic Sans Bold"/>
              </a:rPr>
              <a:t> Sampling involves selecting a subset of individuals, items, or observations from the population for study. The subset selected for study is known as the sample.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365926" cy="10287000"/>
          </a:xfrm>
          <a:custGeom>
            <a:avLst/>
            <a:gdLst/>
            <a:ahLst/>
            <a:cxnLst/>
            <a:rect l="l" t="t" r="r" b="b"/>
            <a:pathLst>
              <a:path w="18365926" h="10287000">
                <a:moveTo>
                  <a:pt x="0" y="0"/>
                </a:moveTo>
                <a:lnTo>
                  <a:pt x="18365926" y="0"/>
                </a:lnTo>
                <a:lnTo>
                  <a:pt x="183659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4933" b="-4933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4307805" y="501156"/>
            <a:ext cx="9672391" cy="2181124"/>
          </a:xfrm>
          <a:custGeom>
            <a:avLst/>
            <a:gdLst/>
            <a:ahLst/>
            <a:cxnLst/>
            <a:rect l="l" t="t" r="r" b="b"/>
            <a:pathLst>
              <a:path w="9672391" h="2181124">
                <a:moveTo>
                  <a:pt x="0" y="0"/>
                </a:moveTo>
                <a:lnTo>
                  <a:pt x="9672390" y="0"/>
                </a:lnTo>
                <a:lnTo>
                  <a:pt x="9672390" y="2181124"/>
                </a:lnTo>
                <a:lnTo>
                  <a:pt x="0" y="218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4657596" y="1303689"/>
            <a:ext cx="8972807" cy="60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2"/>
              </a:lnSpc>
            </a:pPr>
            <a:r>
              <a:rPr lang="en-US" sz="4198">
                <a:solidFill>
                  <a:srgbClr val="000000"/>
                </a:solidFill>
                <a:latin typeface="Comic Sans Bold"/>
              </a:rPr>
              <a:t>TYPES OF SAMPLING METHODS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6040" y="3397840"/>
            <a:ext cx="9164776" cy="459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788" lvl="1" indent="-438394">
              <a:lnSpc>
                <a:spcPts val="7350"/>
              </a:lnSpc>
              <a:buFont typeface="Arial"/>
              <a:buChar char="•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Probability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Simple random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Stratified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Cluster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Systematic sampling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01150" y="3397840"/>
            <a:ext cx="9164776" cy="459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788" lvl="1" indent="-438394">
              <a:lnSpc>
                <a:spcPts val="7350"/>
              </a:lnSpc>
              <a:buFont typeface="Arial"/>
              <a:buChar char="•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Non-Probability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Convenience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Quota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Purposive sampling</a:t>
            </a:r>
          </a:p>
          <a:p>
            <a:pPr marL="1753577" lvl="2" indent="-584526">
              <a:lnSpc>
                <a:spcPts val="7350"/>
              </a:lnSpc>
              <a:buFont typeface="Arial"/>
              <a:buChar char="⚬"/>
            </a:pPr>
            <a:r>
              <a:rPr lang="en-US" sz="4061">
                <a:solidFill>
                  <a:srgbClr val="000000"/>
                </a:solidFill>
                <a:latin typeface="Comic Sans Bold"/>
              </a:rPr>
              <a:t>Snowball sampling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7870" y="307653"/>
            <a:ext cx="4403701" cy="2003941"/>
          </a:xfrm>
          <a:custGeom>
            <a:avLst/>
            <a:gdLst/>
            <a:ahLst/>
            <a:cxnLst/>
            <a:rect l="l" t="t" r="r" b="b"/>
            <a:pathLst>
              <a:path w="4403701" h="2003941">
                <a:moveTo>
                  <a:pt x="0" y="0"/>
                </a:moveTo>
                <a:lnTo>
                  <a:pt x="4403702" y="0"/>
                </a:lnTo>
                <a:lnTo>
                  <a:pt x="4403702" y="2003941"/>
                </a:lnTo>
                <a:lnTo>
                  <a:pt x="0" y="200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1799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2363591" y="735845"/>
            <a:ext cx="6388359" cy="116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4098">
                <a:solidFill>
                  <a:srgbClr val="000000"/>
                </a:solidFill>
                <a:latin typeface="Comic Sans Bold"/>
              </a:rPr>
              <a:t>PROBABILITY</a:t>
            </a:r>
          </a:p>
          <a:p>
            <a:pPr>
              <a:lnSpc>
                <a:spcPts val="4590"/>
              </a:lnSpc>
            </a:pPr>
            <a:r>
              <a:rPr lang="en-US" sz="4098">
                <a:solidFill>
                  <a:srgbClr val="000000"/>
                </a:solidFill>
                <a:latin typeface="Comic Sans Bold"/>
              </a:rPr>
              <a:t>SAMPLING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9785" y="2630808"/>
            <a:ext cx="7956055" cy="715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DB9F45"/>
                </a:solidFill>
                <a:latin typeface="Comic Sans Bold"/>
              </a:rPr>
              <a:t>Probability Sampling 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involves selecting respondents randomly to participate in surveys or other types of studies. 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It works well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regardless of the population size.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In this method, every member of the population has an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equal chance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 of being chosen for the study.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Probability sampling is widely used in public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opinion research, election polling, and other studies 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intended to be generalized to a larger population.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6995" y="151704"/>
            <a:ext cx="6194982" cy="2315840"/>
          </a:xfrm>
          <a:custGeom>
            <a:avLst/>
            <a:gdLst/>
            <a:ahLst/>
            <a:cxnLst/>
            <a:rect l="l" t="t" r="r" b="b"/>
            <a:pathLst>
              <a:path w="6194982" h="2315840">
                <a:moveTo>
                  <a:pt x="0" y="0"/>
                </a:moveTo>
                <a:lnTo>
                  <a:pt x="6194982" y="0"/>
                </a:lnTo>
                <a:lnTo>
                  <a:pt x="6194982" y="2315840"/>
                </a:lnTo>
                <a:lnTo>
                  <a:pt x="0" y="231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93411" b="-16670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903167" y="938723"/>
            <a:ext cx="5453163" cy="116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4098">
                <a:solidFill>
                  <a:srgbClr val="000000"/>
                </a:solidFill>
                <a:latin typeface="Comic Sans Bold"/>
              </a:rPr>
              <a:t>NON-PROBABILITY</a:t>
            </a:r>
          </a:p>
          <a:p>
            <a:pPr>
              <a:lnSpc>
                <a:spcPts val="4590"/>
              </a:lnSpc>
            </a:pPr>
            <a:r>
              <a:rPr lang="en-US" sz="4098">
                <a:solidFill>
                  <a:srgbClr val="000000"/>
                </a:solidFill>
                <a:latin typeface="Comic Sans Bold"/>
              </a:rPr>
              <a:t>SAMPLING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00713" y="2630808"/>
            <a:ext cx="8915862" cy="715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DB9F45"/>
                </a:solidFill>
                <a:latin typeface="Comic Sans Bold"/>
              </a:rPr>
              <a:t>Non-Probability Sampling </a:t>
            </a:r>
            <a:r>
              <a:rPr lang="en-US" sz="2624">
                <a:solidFill>
                  <a:srgbClr val="000000"/>
                </a:solidFill>
                <a:latin typeface="Comic Sans Bold"/>
              </a:rPr>
              <a:t>involves creating a sample using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 non-random methods, 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such as approaching people on the street or emailing surveys to acquaintances. 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This method involves participants from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specific lists or targeted groups.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It is commonly used in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exploratory and qualitative research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, as well as for studies focusing on specific groups.</a:t>
            </a:r>
          </a:p>
          <a:p>
            <a:pPr marL="566716" lvl="1" indent="-283358">
              <a:lnSpc>
                <a:spcPts val="4751"/>
              </a:lnSpc>
              <a:buFont typeface="Arial"/>
              <a:buChar char="•"/>
            </a:pPr>
            <a:r>
              <a:rPr lang="en-US" sz="2624">
                <a:solidFill>
                  <a:srgbClr val="6C5F48"/>
                </a:solidFill>
                <a:latin typeface="Comic Sans Bold"/>
              </a:rPr>
              <a:t>It is </a:t>
            </a:r>
            <a:r>
              <a:rPr lang="en-US" sz="2624">
                <a:solidFill>
                  <a:srgbClr val="DB9F45"/>
                </a:solidFill>
                <a:latin typeface="Comic Sans Bold"/>
              </a:rPr>
              <a:t>time and cost-effective </a:t>
            </a:r>
            <a:r>
              <a:rPr lang="en-US" sz="2624">
                <a:solidFill>
                  <a:srgbClr val="6C5F48"/>
                </a:solidFill>
                <a:latin typeface="Comic Sans Bold"/>
              </a:rPr>
              <a:t>than probability sampling, but its accuracy depends on various factors.</a:t>
            </a:r>
          </a:p>
        </p:txBody>
      </p:sp>
      <p:sp>
        <p:nvSpPr>
          <p:cNvPr id="8" name="AutoShape 8"/>
          <p:cNvSpPr/>
          <p:nvPr/>
        </p:nvSpPr>
        <p:spPr>
          <a:xfrm>
            <a:off x="9144000" y="0"/>
            <a:ext cx="19045" cy="105993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5417896" y="282730"/>
            <a:ext cx="6193748" cy="1396690"/>
          </a:xfrm>
          <a:custGeom>
            <a:avLst/>
            <a:gdLst/>
            <a:ahLst/>
            <a:cxnLst/>
            <a:rect l="l" t="t" r="r" b="b"/>
            <a:pathLst>
              <a:path w="6193748" h="1396690">
                <a:moveTo>
                  <a:pt x="0" y="0"/>
                </a:moveTo>
                <a:lnTo>
                  <a:pt x="6193748" y="0"/>
                </a:lnTo>
                <a:lnTo>
                  <a:pt x="6193748" y="1396690"/>
                </a:lnTo>
                <a:lnTo>
                  <a:pt x="0" y="1396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6182720" y="5870364"/>
            <a:ext cx="5922560" cy="4204378"/>
          </a:xfrm>
          <a:custGeom>
            <a:avLst/>
            <a:gdLst/>
            <a:ahLst/>
            <a:cxnLst/>
            <a:rect l="l" t="t" r="r" b="b"/>
            <a:pathLst>
              <a:path w="5922560" h="4204378">
                <a:moveTo>
                  <a:pt x="0" y="0"/>
                </a:moveTo>
                <a:lnTo>
                  <a:pt x="5922560" y="0"/>
                </a:lnTo>
                <a:lnTo>
                  <a:pt x="5922560" y="4204378"/>
                </a:lnTo>
                <a:lnTo>
                  <a:pt x="0" y="420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5" t="-11649" b="-206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5767688" y="753752"/>
            <a:ext cx="7102416" cy="50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8"/>
              </a:lnSpc>
            </a:pPr>
            <a:r>
              <a:rPr lang="en-US" sz="3498">
                <a:solidFill>
                  <a:srgbClr val="000000"/>
                </a:solidFill>
                <a:latin typeface="Comic Sans Bold"/>
              </a:rPr>
              <a:t>PROBABILITY SAMPLING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71136"/>
            <a:ext cx="8115300" cy="356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646" lvl="1" indent="-283823">
              <a:lnSpc>
                <a:spcPts val="4758"/>
              </a:lnSpc>
              <a:buFont typeface="Arial"/>
              <a:buChar char="•"/>
            </a:pPr>
            <a:r>
              <a:rPr lang="en-US" sz="2629">
                <a:solidFill>
                  <a:srgbClr val="DB9F45"/>
                </a:solidFill>
                <a:latin typeface="Comic Sans Bold"/>
              </a:rPr>
              <a:t>Simple Random Sampling:</a:t>
            </a:r>
            <a:r>
              <a:rPr lang="en-US" sz="2629">
                <a:solidFill>
                  <a:srgbClr val="000000"/>
                </a:solidFill>
                <a:latin typeface="Comic Sans Bold"/>
              </a:rPr>
              <a:t> Samples are chosen randomly often with the aid of automated software. </a:t>
            </a:r>
          </a:p>
          <a:p>
            <a:pPr marL="567646" lvl="1" indent="-283823">
              <a:lnSpc>
                <a:spcPts val="4758"/>
              </a:lnSpc>
              <a:buFont typeface="Arial"/>
              <a:buChar char="•"/>
            </a:pPr>
            <a:r>
              <a:rPr lang="en-US" sz="2629">
                <a:solidFill>
                  <a:srgbClr val="DB9F45"/>
                </a:solidFill>
                <a:latin typeface="Comic Sans Bold"/>
              </a:rPr>
              <a:t>Stratified Random Sampling: </a:t>
            </a:r>
            <a:r>
              <a:rPr lang="en-US" sz="2629">
                <a:solidFill>
                  <a:srgbClr val="000000"/>
                </a:solidFill>
                <a:latin typeface="Comic Sans Bold"/>
              </a:rPr>
              <a:t>Samples reflect the diverse composition same as the proportion of the entire population.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6688" y="1880661"/>
            <a:ext cx="7891183" cy="35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812" lvl="1" indent="-285406">
              <a:lnSpc>
                <a:spcPts val="4785"/>
              </a:lnSpc>
              <a:buFont typeface="Arial"/>
              <a:buChar char="•"/>
            </a:pPr>
            <a:r>
              <a:rPr lang="en-US" sz="2643">
                <a:solidFill>
                  <a:srgbClr val="DB9F45"/>
                </a:solidFill>
                <a:latin typeface="Comic Sans Bold"/>
              </a:rPr>
              <a:t>Cluster Sampling:</a:t>
            </a:r>
            <a:r>
              <a:rPr lang="en-US" sz="2643">
                <a:solidFill>
                  <a:srgbClr val="000000"/>
                </a:solidFill>
                <a:latin typeface="Comic Sans Bold"/>
              </a:rPr>
              <a:t> Here, the population is divided into distinct clusters, often based on geographical regions like cities.</a:t>
            </a:r>
          </a:p>
          <a:p>
            <a:pPr marL="570812" lvl="1" indent="-285406">
              <a:lnSpc>
                <a:spcPts val="4785"/>
              </a:lnSpc>
              <a:buFont typeface="Arial"/>
              <a:buChar char="•"/>
            </a:pPr>
            <a:r>
              <a:rPr lang="en-US" sz="2643">
                <a:solidFill>
                  <a:srgbClr val="DB9F45"/>
                </a:solidFill>
                <a:latin typeface="Comic Sans Bold"/>
              </a:rPr>
              <a:t>Systematic Sampling:</a:t>
            </a:r>
            <a:r>
              <a:rPr lang="en-US" sz="2643">
                <a:solidFill>
                  <a:srgbClr val="000000"/>
                </a:solidFill>
                <a:latin typeface="Comic Sans Bold"/>
              </a:rPr>
              <a:t> It involves selecting participants at regular intervals using a predetermined system.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5309803" y="185241"/>
            <a:ext cx="7668394" cy="1344018"/>
          </a:xfrm>
          <a:custGeom>
            <a:avLst/>
            <a:gdLst/>
            <a:ahLst/>
            <a:cxnLst/>
            <a:rect l="l" t="t" r="r" b="b"/>
            <a:pathLst>
              <a:path w="7668394" h="1344018">
                <a:moveTo>
                  <a:pt x="0" y="0"/>
                </a:moveTo>
                <a:lnTo>
                  <a:pt x="7668394" y="0"/>
                </a:lnTo>
                <a:lnTo>
                  <a:pt x="7668394" y="1344018"/>
                </a:lnTo>
                <a:lnTo>
                  <a:pt x="0" y="1344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20" b="-30231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6629107" y="5595472"/>
            <a:ext cx="4976179" cy="4523799"/>
          </a:xfrm>
          <a:custGeom>
            <a:avLst/>
            <a:gdLst/>
            <a:ahLst/>
            <a:cxnLst/>
            <a:rect l="l" t="t" r="r" b="b"/>
            <a:pathLst>
              <a:path w="4976179" h="4523799">
                <a:moveTo>
                  <a:pt x="0" y="0"/>
                </a:moveTo>
                <a:lnTo>
                  <a:pt x="4976178" y="0"/>
                </a:lnTo>
                <a:lnTo>
                  <a:pt x="4976178" y="4523799"/>
                </a:lnTo>
                <a:lnTo>
                  <a:pt x="0" y="4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79" t="-4959" r="-5222" b="-676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5565988" y="750885"/>
            <a:ext cx="7102416" cy="50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8"/>
              </a:lnSpc>
            </a:pPr>
            <a:r>
              <a:rPr lang="en-US" sz="3498">
                <a:solidFill>
                  <a:srgbClr val="000000"/>
                </a:solidFill>
                <a:latin typeface="Comic Sans Bold"/>
              </a:rPr>
              <a:t>NON-PROBABILITY SAMPLING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0421" y="1702058"/>
            <a:ext cx="8115300" cy="355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646" lvl="1" indent="-283823">
              <a:lnSpc>
                <a:spcPts val="4758"/>
              </a:lnSpc>
              <a:buFont typeface="Arial"/>
              <a:buChar char="•"/>
            </a:pPr>
            <a:r>
              <a:rPr lang="en-US" sz="2629">
                <a:solidFill>
                  <a:srgbClr val="DB9F45"/>
                </a:solidFill>
                <a:latin typeface="Comic Sans Bold"/>
              </a:rPr>
              <a:t>Convenience Sampling: </a:t>
            </a:r>
            <a:r>
              <a:rPr lang="en-US" sz="2629">
                <a:solidFill>
                  <a:srgbClr val="000000"/>
                </a:solidFill>
                <a:latin typeface="Comic Sans Bold"/>
              </a:rPr>
              <a:t> This method relies on easily accessible research participants, such as friends, passersby, or university students.</a:t>
            </a:r>
          </a:p>
          <a:p>
            <a:pPr marL="567646" lvl="1" indent="-283823">
              <a:lnSpc>
                <a:spcPts val="4758"/>
              </a:lnSpc>
              <a:buFont typeface="Arial"/>
              <a:buChar char="•"/>
            </a:pPr>
            <a:r>
              <a:rPr lang="en-US" sz="2629">
                <a:solidFill>
                  <a:srgbClr val="DB9F45"/>
                </a:solidFill>
                <a:latin typeface="Comic Sans Bold"/>
              </a:rPr>
              <a:t>Snowball Sampling: </a:t>
            </a:r>
            <a:r>
              <a:rPr lang="en-US" sz="2629">
                <a:solidFill>
                  <a:srgbClr val="000000"/>
                </a:solidFill>
                <a:latin typeface="Comic Sans Bold"/>
              </a:rPr>
              <a:t> In snowball sampling, initial participants recruit others from their own networks to join the sample.</a:t>
            </a:r>
            <a:r>
              <a:rPr lang="en-US" sz="2629">
                <a:solidFill>
                  <a:srgbClr val="6C5F48"/>
                </a:solidFill>
                <a:latin typeface="Comic Sa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5721" y="1711583"/>
            <a:ext cx="8974042" cy="35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812" lvl="1" indent="-285406">
              <a:lnSpc>
                <a:spcPts val="4785"/>
              </a:lnSpc>
              <a:buFont typeface="Arial"/>
              <a:buChar char="•"/>
            </a:pPr>
            <a:r>
              <a:rPr lang="en-US" sz="2643">
                <a:solidFill>
                  <a:srgbClr val="DB9F45"/>
                </a:solidFill>
                <a:latin typeface="Comic Sans Bold"/>
              </a:rPr>
              <a:t>Quota Sampling:</a:t>
            </a:r>
            <a:r>
              <a:rPr lang="en-US" sz="2643">
                <a:solidFill>
                  <a:srgbClr val="000000"/>
                </a:solidFill>
                <a:latin typeface="Comic Sans Bold"/>
              </a:rPr>
              <a:t> Samples are divided based on factors like geography or age, with predetermined response goals set for each subgroup. </a:t>
            </a:r>
          </a:p>
          <a:p>
            <a:pPr marL="570812" lvl="1" indent="-285406">
              <a:lnSpc>
                <a:spcPts val="4785"/>
              </a:lnSpc>
              <a:buFont typeface="Arial"/>
              <a:buChar char="•"/>
            </a:pPr>
            <a:r>
              <a:rPr lang="en-US" sz="2643">
                <a:solidFill>
                  <a:srgbClr val="DB9F45"/>
                </a:solidFill>
                <a:latin typeface="Comic Sans Bold"/>
              </a:rPr>
              <a:t>Purposive or Judgmental Sampling: </a:t>
            </a:r>
            <a:r>
              <a:rPr lang="en-US" sz="2643">
                <a:solidFill>
                  <a:srgbClr val="000000"/>
                </a:solidFill>
                <a:latin typeface="Comic Sans Bold"/>
              </a:rPr>
              <a:t> Samples are selected based on the judgment of who meets the study's eligibility criteria.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4919" b="-2271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826778" y="1028700"/>
            <a:ext cx="7982009" cy="1799943"/>
          </a:xfrm>
          <a:custGeom>
            <a:avLst/>
            <a:gdLst/>
            <a:ahLst/>
            <a:cxnLst/>
            <a:rect l="l" t="t" r="r" b="b"/>
            <a:pathLst>
              <a:path w="7982009" h="1799943">
                <a:moveTo>
                  <a:pt x="0" y="0"/>
                </a:moveTo>
                <a:lnTo>
                  <a:pt x="7982008" y="0"/>
                </a:lnTo>
                <a:lnTo>
                  <a:pt x="7982008" y="1799943"/>
                </a:lnTo>
                <a:lnTo>
                  <a:pt x="0" y="179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1928697" y="1680774"/>
            <a:ext cx="5453163" cy="56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8"/>
              </a:lnSpc>
            </a:pPr>
            <a:r>
              <a:rPr lang="en-US" sz="3998">
                <a:solidFill>
                  <a:srgbClr val="000000"/>
                </a:solidFill>
                <a:latin typeface="Comic Sans Bold"/>
              </a:rPr>
              <a:t>STATISTICS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1078" y="3175857"/>
            <a:ext cx="16171672" cy="523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2911" lvl="1" indent="-416456">
              <a:lnSpc>
                <a:spcPts val="6982"/>
              </a:lnSpc>
              <a:buFont typeface="Arial"/>
              <a:buChar char="•"/>
            </a:pPr>
            <a:r>
              <a:rPr lang="en-US" sz="3857">
                <a:solidFill>
                  <a:srgbClr val="000000"/>
                </a:solidFill>
                <a:latin typeface="Comic Sans Bold"/>
              </a:rPr>
              <a:t>Statistics is a branch of mathematics that deals with collecting, analyzing, interpreting, presenting, and organizing numerical data. </a:t>
            </a:r>
          </a:p>
          <a:p>
            <a:pPr>
              <a:lnSpc>
                <a:spcPts val="6982"/>
              </a:lnSpc>
            </a:pPr>
            <a:endParaRPr lang="en-US" sz="3857">
              <a:solidFill>
                <a:srgbClr val="000000"/>
              </a:solidFill>
              <a:latin typeface="Comic Sans Bold"/>
            </a:endParaRPr>
          </a:p>
          <a:p>
            <a:pPr marL="832911" lvl="1" indent="-416456">
              <a:lnSpc>
                <a:spcPts val="6982"/>
              </a:lnSpc>
              <a:buFont typeface="Arial"/>
              <a:buChar char="•"/>
            </a:pPr>
            <a:r>
              <a:rPr lang="en-US" sz="3857">
                <a:solidFill>
                  <a:srgbClr val="000000"/>
                </a:solidFill>
                <a:latin typeface="Comic Sans Bold"/>
              </a:rPr>
              <a:t>It involves methods for summarizing data, drawing conclusions from it, and making decisions based on the analysis.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365926" cy="10287000"/>
          </a:xfrm>
          <a:custGeom>
            <a:avLst/>
            <a:gdLst/>
            <a:ahLst/>
            <a:cxnLst/>
            <a:rect l="l" t="t" r="r" b="b"/>
            <a:pathLst>
              <a:path w="18365926" h="10287000">
                <a:moveTo>
                  <a:pt x="0" y="0"/>
                </a:moveTo>
                <a:lnTo>
                  <a:pt x="18365926" y="0"/>
                </a:lnTo>
                <a:lnTo>
                  <a:pt x="183659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4933" b="-4933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5398351" y="421684"/>
            <a:ext cx="7569223" cy="1706860"/>
          </a:xfrm>
          <a:custGeom>
            <a:avLst/>
            <a:gdLst/>
            <a:ahLst/>
            <a:cxnLst/>
            <a:rect l="l" t="t" r="r" b="b"/>
            <a:pathLst>
              <a:path w="7569223" h="1706860">
                <a:moveTo>
                  <a:pt x="0" y="0"/>
                </a:moveTo>
                <a:lnTo>
                  <a:pt x="7569224" y="0"/>
                </a:lnTo>
                <a:lnTo>
                  <a:pt x="7569224" y="1706860"/>
                </a:lnTo>
                <a:lnTo>
                  <a:pt x="0" y="170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5740455" y="1032996"/>
            <a:ext cx="8972807" cy="51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0"/>
              </a:lnSpc>
            </a:pPr>
            <a:r>
              <a:rPr lang="en-US" sz="3598">
                <a:solidFill>
                  <a:srgbClr val="000000"/>
                </a:solidFill>
                <a:latin typeface="Comic Sans Bold"/>
              </a:rPr>
              <a:t>APPLICATIONS OF SAMPLING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334" y="2120999"/>
            <a:ext cx="17019333" cy="680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577" lvl="1" indent="-322789">
              <a:lnSpc>
                <a:spcPts val="5412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Comic Sans Bold"/>
              </a:rPr>
              <a:t>Sampling is extensively used in </a:t>
            </a:r>
            <a:r>
              <a:rPr lang="en-US" sz="2990">
                <a:solidFill>
                  <a:srgbClr val="DB9F45"/>
                </a:solidFill>
                <a:latin typeface="Comic Sans Bold"/>
              </a:rPr>
              <a:t>market research</a:t>
            </a:r>
            <a:r>
              <a:rPr lang="en-US" sz="2990">
                <a:solidFill>
                  <a:srgbClr val="000000"/>
                </a:solidFill>
                <a:latin typeface="Comic Sans Bold"/>
              </a:rPr>
              <a:t> to understand consumer preferences, behaviors, and trends. </a:t>
            </a:r>
          </a:p>
          <a:p>
            <a:pPr marL="645577" lvl="1" indent="-322789">
              <a:lnSpc>
                <a:spcPts val="5412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Comic Sans Bold"/>
              </a:rPr>
              <a:t>Sampling is employed in </a:t>
            </a:r>
            <a:r>
              <a:rPr lang="en-US" sz="2990">
                <a:solidFill>
                  <a:srgbClr val="DB9F45"/>
                </a:solidFill>
                <a:latin typeface="Comic Sans Bold"/>
              </a:rPr>
              <a:t>conducting opinion polls and surveys</a:t>
            </a:r>
            <a:r>
              <a:rPr lang="en-US" sz="2990">
                <a:solidFill>
                  <a:srgbClr val="000000"/>
                </a:solidFill>
                <a:latin typeface="Comic Sans Bold"/>
              </a:rPr>
              <a:t> to gauge public opinion on political issues, social issues, and consumer preferences. </a:t>
            </a:r>
          </a:p>
          <a:p>
            <a:pPr marL="645577" lvl="1" indent="-322789">
              <a:lnSpc>
                <a:spcPts val="5412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Comic Sans Bold"/>
              </a:rPr>
              <a:t>Sampling is used in </a:t>
            </a:r>
            <a:r>
              <a:rPr lang="en-US" sz="2990">
                <a:solidFill>
                  <a:srgbClr val="DB9F45"/>
                </a:solidFill>
                <a:latin typeface="Comic Sans Bold"/>
              </a:rPr>
              <a:t>quality control processes</a:t>
            </a:r>
            <a:r>
              <a:rPr lang="en-US" sz="2990">
                <a:solidFill>
                  <a:srgbClr val="000000"/>
                </a:solidFill>
                <a:latin typeface="Comic Sans Bold"/>
              </a:rPr>
              <a:t> to assess the quality of manufactured products. </a:t>
            </a:r>
          </a:p>
          <a:p>
            <a:pPr marL="645577" lvl="1" indent="-322789">
              <a:lnSpc>
                <a:spcPts val="5412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Comic Sans Bold"/>
              </a:rPr>
              <a:t>Sampling is applied in </a:t>
            </a:r>
            <a:r>
              <a:rPr lang="en-US" sz="2990">
                <a:solidFill>
                  <a:srgbClr val="DB9F45"/>
                </a:solidFill>
                <a:latin typeface="Comic Sans Bold"/>
              </a:rPr>
              <a:t>medical research</a:t>
            </a:r>
            <a:r>
              <a:rPr lang="en-US" sz="2990">
                <a:solidFill>
                  <a:srgbClr val="000000"/>
                </a:solidFill>
                <a:latin typeface="Comic Sans Bold"/>
              </a:rPr>
              <a:t> to study the effectiveness of treatments, medications, and interventions. </a:t>
            </a:r>
          </a:p>
          <a:p>
            <a:pPr marL="645577" lvl="1" indent="-322789">
              <a:lnSpc>
                <a:spcPts val="5412"/>
              </a:lnSpc>
              <a:buFont typeface="Arial"/>
              <a:buChar char="•"/>
            </a:pPr>
            <a:r>
              <a:rPr lang="en-US" sz="2990">
                <a:solidFill>
                  <a:srgbClr val="000000"/>
                </a:solidFill>
                <a:latin typeface="Comic Sans Bold"/>
              </a:rPr>
              <a:t>Sampling is utilized in </a:t>
            </a:r>
            <a:r>
              <a:rPr lang="en-US" sz="2990">
                <a:solidFill>
                  <a:srgbClr val="DB9F45"/>
                </a:solidFill>
                <a:latin typeface="Comic Sans Bold"/>
              </a:rPr>
              <a:t>environmental studies to monitor air and water quality</a:t>
            </a:r>
            <a:r>
              <a:rPr lang="en-US" sz="2990">
                <a:solidFill>
                  <a:srgbClr val="000000"/>
                </a:solidFill>
                <a:latin typeface="Comic Sans Bold"/>
              </a:rPr>
              <a:t>, assess pollution levels, and study biodiversity.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679903" y="-2374101"/>
            <a:ext cx="19265065" cy="12661101"/>
          </a:xfrm>
          <a:custGeom>
            <a:avLst/>
            <a:gdLst/>
            <a:ahLst/>
            <a:cxnLst/>
            <a:rect l="l" t="t" r="r" b="b"/>
            <a:pathLst>
              <a:path w="19265065" h="12661101">
                <a:moveTo>
                  <a:pt x="0" y="0"/>
                </a:moveTo>
                <a:lnTo>
                  <a:pt x="19265065" y="0"/>
                </a:lnTo>
                <a:lnTo>
                  <a:pt x="19265065" y="12661101"/>
                </a:lnTo>
                <a:lnTo>
                  <a:pt x="0" y="1266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-13667" r="-955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836459" y="1565414"/>
            <a:ext cx="16422841" cy="79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861" lvl="1" indent="-317430">
              <a:lnSpc>
                <a:spcPts val="5322"/>
              </a:lnSpc>
              <a:buFont typeface="Arial"/>
              <a:buChar char="•"/>
            </a:pPr>
            <a:r>
              <a:rPr lang="en-US" sz="2940" dirty="0">
                <a:solidFill>
                  <a:srgbClr val="000000"/>
                </a:solidFill>
                <a:latin typeface="Comic Sans Bold"/>
              </a:rPr>
              <a:t>You want to conduct a study on the eating habits of college students across different majors. You have limited time and resources. Which sampling method would you choose and why?</a:t>
            </a:r>
          </a:p>
          <a:p>
            <a:pPr>
              <a:lnSpc>
                <a:spcPts val="5322"/>
              </a:lnSpc>
            </a:pPr>
            <a:endParaRPr lang="en-US" sz="2940" dirty="0">
              <a:solidFill>
                <a:srgbClr val="000000"/>
              </a:solidFill>
              <a:latin typeface="Comic Sans Bold"/>
            </a:endParaRPr>
          </a:p>
          <a:p>
            <a:pPr marL="634861" lvl="1" indent="-317430">
              <a:lnSpc>
                <a:spcPts val="5322"/>
              </a:lnSpc>
              <a:buFont typeface="Arial"/>
              <a:buChar char="•"/>
            </a:pPr>
            <a:r>
              <a:rPr lang="en-US" sz="2940" dirty="0">
                <a:solidFill>
                  <a:srgbClr val="000000"/>
                </a:solidFill>
                <a:latin typeface="Comic Sans Bold"/>
              </a:rPr>
              <a:t>You are conducting research on the impact of social media usage on mental health among adolescents. You want to ensure diversity in your sample and have access to a large population. Which sampling method would be most appropriate?</a:t>
            </a:r>
          </a:p>
          <a:p>
            <a:pPr>
              <a:lnSpc>
                <a:spcPts val="5322"/>
              </a:lnSpc>
            </a:pPr>
            <a:endParaRPr lang="en-US" sz="2940" dirty="0">
              <a:solidFill>
                <a:srgbClr val="000000"/>
              </a:solidFill>
              <a:latin typeface="Comic Sans Bold"/>
            </a:endParaRPr>
          </a:p>
          <a:p>
            <a:pPr marL="634861" lvl="1" indent="-317430">
              <a:lnSpc>
                <a:spcPts val="5322"/>
              </a:lnSpc>
              <a:buFont typeface="Arial"/>
              <a:buChar char="•"/>
            </a:pPr>
            <a:r>
              <a:rPr lang="en-US" sz="2940" dirty="0">
                <a:solidFill>
                  <a:srgbClr val="000000"/>
                </a:solidFill>
                <a:latin typeface="Comic Sans Bold"/>
              </a:rPr>
              <a:t>You aim to study the effectiveness of a new teaching method in a school district with varying socioeconomic backgrounds. How would you select your sample to ensure representation from different income levels?</a:t>
            </a:r>
          </a:p>
          <a:p>
            <a:pPr>
              <a:lnSpc>
                <a:spcPts val="5322"/>
              </a:lnSpc>
            </a:pPr>
            <a:endParaRPr lang="en-US" sz="2940" dirty="0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63579" y="570441"/>
            <a:ext cx="3160841" cy="771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 spc="287" dirty="0">
                <a:solidFill>
                  <a:srgbClr val="9D7453"/>
                </a:solidFill>
                <a:latin typeface="Lilita One Bold"/>
              </a:rPr>
              <a:t>QUESTIONS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8301076" y="-1172424"/>
            <a:ext cx="17363364" cy="12631847"/>
          </a:xfrm>
          <a:custGeom>
            <a:avLst/>
            <a:gdLst/>
            <a:ahLst/>
            <a:cxnLst/>
            <a:rect l="l" t="t" r="r" b="b"/>
            <a:pathLst>
              <a:path w="17363364" h="12631847">
                <a:moveTo>
                  <a:pt x="0" y="0"/>
                </a:moveTo>
                <a:lnTo>
                  <a:pt x="17363365" y="0"/>
                </a:lnTo>
                <a:lnTo>
                  <a:pt x="17363365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487926" y="3803517"/>
            <a:ext cx="6494833" cy="263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8298" spc="622">
                <a:solidFill>
                  <a:srgbClr val="FFFFFF"/>
                </a:solidFill>
                <a:latin typeface="Comic Sans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426" y="818894"/>
            <a:ext cx="8075172" cy="1820951"/>
          </a:xfrm>
          <a:custGeom>
            <a:avLst/>
            <a:gdLst/>
            <a:ahLst/>
            <a:cxnLst/>
            <a:rect l="l" t="t" r="r" b="b"/>
            <a:pathLst>
              <a:path w="8075172" h="1820951">
                <a:moveTo>
                  <a:pt x="0" y="0"/>
                </a:moveTo>
                <a:lnTo>
                  <a:pt x="8075172" y="0"/>
                </a:lnTo>
                <a:lnTo>
                  <a:pt x="8075172" y="1820951"/>
                </a:lnTo>
                <a:lnTo>
                  <a:pt x="0" y="182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1320619" y="1402131"/>
            <a:ext cx="6810784" cy="107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TYPES OF STATISTICS</a:t>
            </a:r>
          </a:p>
          <a:p>
            <a:pPr>
              <a:lnSpc>
                <a:spcPts val="4254"/>
              </a:lnSpc>
            </a:pPr>
            <a:endParaRPr lang="en-US" sz="37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7572" y="3004905"/>
            <a:ext cx="7979922" cy="537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7914" lvl="1" indent="-513957">
              <a:lnSpc>
                <a:spcPts val="8617"/>
              </a:lnSpc>
              <a:buFont typeface="Arial"/>
              <a:buChar char="•"/>
            </a:pPr>
            <a:r>
              <a:rPr lang="en-US" sz="4761">
                <a:solidFill>
                  <a:srgbClr val="6C5F48"/>
                </a:solidFill>
                <a:latin typeface="Comic Sans Bold"/>
              </a:rPr>
              <a:t>Descriptive Statistics</a:t>
            </a:r>
          </a:p>
          <a:p>
            <a:pPr marL="1027914" lvl="1" indent="-513957">
              <a:lnSpc>
                <a:spcPts val="8617"/>
              </a:lnSpc>
              <a:buFont typeface="Arial"/>
              <a:buChar char="•"/>
            </a:pPr>
            <a:r>
              <a:rPr lang="en-US" sz="4761">
                <a:solidFill>
                  <a:srgbClr val="6C5F48"/>
                </a:solidFill>
                <a:latin typeface="Comic Sans Bold"/>
              </a:rPr>
              <a:t>Inferential Statistics</a:t>
            </a:r>
          </a:p>
          <a:p>
            <a:pPr marL="1027914" lvl="1" indent="-513957">
              <a:lnSpc>
                <a:spcPts val="8617"/>
              </a:lnSpc>
              <a:buFont typeface="Arial"/>
              <a:buChar char="•"/>
            </a:pPr>
            <a:r>
              <a:rPr lang="en-US" sz="4761">
                <a:solidFill>
                  <a:srgbClr val="6C5F48"/>
                </a:solidFill>
                <a:latin typeface="Comic Sans Bold"/>
              </a:rPr>
              <a:t>Probability theory</a:t>
            </a:r>
          </a:p>
          <a:p>
            <a:pPr marL="1027914" lvl="1" indent="-513957">
              <a:lnSpc>
                <a:spcPts val="8617"/>
              </a:lnSpc>
              <a:buFont typeface="Arial"/>
              <a:buChar char="•"/>
            </a:pPr>
            <a:r>
              <a:rPr lang="en-US" sz="4761">
                <a:solidFill>
                  <a:srgbClr val="6C5F48"/>
                </a:solidFill>
                <a:latin typeface="Comic Sans Bold"/>
              </a:rPr>
              <a:t>Hypothesis testing</a:t>
            </a:r>
          </a:p>
          <a:p>
            <a:pPr marL="1027914" lvl="1" indent="-513957">
              <a:lnSpc>
                <a:spcPts val="8617"/>
              </a:lnSpc>
              <a:buFont typeface="Arial"/>
              <a:buChar char="•"/>
            </a:pPr>
            <a:r>
              <a:rPr lang="en-US" sz="4761">
                <a:solidFill>
                  <a:srgbClr val="6C5F48"/>
                </a:solidFill>
                <a:latin typeface="Comic Sans Bold"/>
              </a:rPr>
              <a:t>Regression analysis</a:t>
            </a:r>
          </a:p>
        </p:txBody>
      </p:sp>
      <p:sp>
        <p:nvSpPr>
          <p:cNvPr id="5" name="Freeform 5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31404" y="522564"/>
            <a:ext cx="14358971" cy="9241872"/>
            <a:chOff x="0" y="0"/>
            <a:chExt cx="5513070" cy="3548380"/>
          </a:xfrm>
        </p:grpSpPr>
        <p:sp>
          <p:nvSpPr>
            <p:cNvPr id="7" name="Freeform 7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5"/>
              <a:stretch>
                <a:fillRect b="-3616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550" y="486073"/>
            <a:ext cx="7539712" cy="1700205"/>
          </a:xfrm>
          <a:custGeom>
            <a:avLst/>
            <a:gdLst/>
            <a:ahLst/>
            <a:cxnLst/>
            <a:rect l="l" t="t" r="r" b="b"/>
            <a:pathLst>
              <a:path w="7539712" h="1700205">
                <a:moveTo>
                  <a:pt x="0" y="0"/>
                </a:moveTo>
                <a:lnTo>
                  <a:pt x="7539712" y="0"/>
                </a:lnTo>
                <a:lnTo>
                  <a:pt x="7539712" y="1700205"/>
                </a:lnTo>
                <a:lnTo>
                  <a:pt x="0" y="170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9671793" y="373854"/>
            <a:ext cx="7906001" cy="1782803"/>
          </a:xfrm>
          <a:custGeom>
            <a:avLst/>
            <a:gdLst/>
            <a:ahLst/>
            <a:cxnLst/>
            <a:rect l="l" t="t" r="r" b="b"/>
            <a:pathLst>
              <a:path w="7906001" h="1782803">
                <a:moveTo>
                  <a:pt x="0" y="0"/>
                </a:moveTo>
                <a:lnTo>
                  <a:pt x="7906001" y="0"/>
                </a:lnTo>
                <a:lnTo>
                  <a:pt x="7906001" y="1782803"/>
                </a:lnTo>
                <a:lnTo>
                  <a:pt x="0" y="178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7354" y="1045936"/>
            <a:ext cx="6831846" cy="54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DESCRIPTIVE STATISTICS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212" y="2305908"/>
            <a:ext cx="8115300" cy="58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</a:pPr>
            <a:r>
              <a:rPr lang="en-US" sz="2840">
                <a:solidFill>
                  <a:srgbClr val="6C5F48"/>
                </a:solidFill>
                <a:latin typeface="Comic Sans Bold"/>
              </a:rPr>
              <a:t>Describes and summarizes data.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4841" y="1007833"/>
            <a:ext cx="7262952" cy="107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INFERENTIAL STATISTICS</a:t>
            </a:r>
          </a:p>
          <a:p>
            <a:pPr>
              <a:lnSpc>
                <a:spcPts val="4254"/>
              </a:lnSpc>
            </a:pPr>
            <a:endParaRPr lang="en-US" sz="37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13546" y="2052851"/>
            <a:ext cx="7431794" cy="123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</a:pPr>
            <a:r>
              <a:rPr lang="en-US" sz="2840">
                <a:solidFill>
                  <a:srgbClr val="6C5F48"/>
                </a:solidFill>
                <a:latin typeface="Comic Sans Bold"/>
              </a:rPr>
              <a:t>Draws inferences from data to make predictions.</a:t>
            </a:r>
          </a:p>
        </p:txBody>
      </p:sp>
      <p:sp>
        <p:nvSpPr>
          <p:cNvPr id="8" name="Freeform 8"/>
          <p:cNvSpPr/>
          <p:nvPr/>
        </p:nvSpPr>
        <p:spPr>
          <a:xfrm>
            <a:off x="590550" y="3213920"/>
            <a:ext cx="7539712" cy="1700205"/>
          </a:xfrm>
          <a:custGeom>
            <a:avLst/>
            <a:gdLst/>
            <a:ahLst/>
            <a:cxnLst/>
            <a:rect l="l" t="t" r="r" b="b"/>
            <a:pathLst>
              <a:path w="7539712" h="1700205">
                <a:moveTo>
                  <a:pt x="0" y="0"/>
                </a:moveTo>
                <a:lnTo>
                  <a:pt x="7539712" y="0"/>
                </a:lnTo>
                <a:lnTo>
                  <a:pt x="7539712" y="1700205"/>
                </a:lnTo>
                <a:lnTo>
                  <a:pt x="0" y="170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007354" y="3773783"/>
            <a:ext cx="683184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 dirty="0">
                <a:solidFill>
                  <a:srgbClr val="000000"/>
                </a:solidFill>
                <a:latin typeface="Comic Sans Bold"/>
              </a:rPr>
              <a:t>PROBABILITY THEORY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212" y="4981575"/>
            <a:ext cx="8115300" cy="188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</a:pPr>
            <a:r>
              <a:rPr lang="en-US" sz="2840">
                <a:solidFill>
                  <a:srgbClr val="6C5F48"/>
                </a:solidFill>
                <a:latin typeface="Comic Sans Bold"/>
              </a:rPr>
              <a:t>Understanding uncertainty and randomness in data, which is fundamental for modeling and prediction.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854937" y="3375845"/>
            <a:ext cx="7539712" cy="1700205"/>
          </a:xfrm>
          <a:custGeom>
            <a:avLst/>
            <a:gdLst/>
            <a:ahLst/>
            <a:cxnLst/>
            <a:rect l="l" t="t" r="r" b="b"/>
            <a:pathLst>
              <a:path w="7539712" h="1700205">
                <a:moveTo>
                  <a:pt x="0" y="0"/>
                </a:moveTo>
                <a:lnTo>
                  <a:pt x="7539712" y="0"/>
                </a:lnTo>
                <a:lnTo>
                  <a:pt x="7539712" y="1700205"/>
                </a:lnTo>
                <a:lnTo>
                  <a:pt x="0" y="170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10271741" y="3935708"/>
            <a:ext cx="6831846" cy="54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HYPOTHESIS 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97856" y="5131917"/>
            <a:ext cx="7696923" cy="253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</a:pPr>
            <a:r>
              <a:rPr lang="en-US" sz="2840">
                <a:solidFill>
                  <a:srgbClr val="6C5F48"/>
                </a:solidFill>
                <a:latin typeface="Comic Sans Bold"/>
              </a:rPr>
              <a:t>Assessing the validity of assumptions and conclusions about data, helping to draw reliable conclusions.</a:t>
            </a:r>
          </a:p>
          <a:p>
            <a:pPr algn="just">
              <a:lnSpc>
                <a:spcPts val="5141"/>
              </a:lnSpc>
            </a:pPr>
            <a:endParaRPr lang="en-US" sz="2840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875927" y="7152294"/>
            <a:ext cx="6980629" cy="1574132"/>
          </a:xfrm>
          <a:custGeom>
            <a:avLst/>
            <a:gdLst/>
            <a:ahLst/>
            <a:cxnLst/>
            <a:rect l="l" t="t" r="r" b="b"/>
            <a:pathLst>
              <a:path w="6980629" h="1574132">
                <a:moveTo>
                  <a:pt x="0" y="0"/>
                </a:moveTo>
                <a:lnTo>
                  <a:pt x="6980630" y="0"/>
                </a:lnTo>
                <a:lnTo>
                  <a:pt x="6980630" y="1574132"/>
                </a:lnTo>
                <a:lnTo>
                  <a:pt x="0" y="157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5" name="TextBox 15"/>
          <p:cNvSpPr txBox="1"/>
          <p:nvPr/>
        </p:nvSpPr>
        <p:spPr>
          <a:xfrm>
            <a:off x="5350204" y="7685609"/>
            <a:ext cx="6831846" cy="107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REGRESSION ANALYSIS</a:t>
            </a:r>
          </a:p>
          <a:p>
            <a:pPr>
              <a:lnSpc>
                <a:spcPts val="4254"/>
              </a:lnSpc>
            </a:pPr>
            <a:endParaRPr lang="en-US" sz="37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23277" y="8639165"/>
            <a:ext cx="9665756" cy="188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1"/>
              </a:lnSpc>
            </a:pPr>
            <a:r>
              <a:rPr lang="en-US" sz="2840">
                <a:solidFill>
                  <a:srgbClr val="6C5F48"/>
                </a:solidFill>
                <a:latin typeface="Comic Sans Bold"/>
              </a:rPr>
              <a:t>Modeling the relationship between variables and making predictions based on those relationships.</a:t>
            </a:r>
          </a:p>
          <a:p>
            <a:pPr algn="just">
              <a:lnSpc>
                <a:spcPts val="5141"/>
              </a:lnSpc>
            </a:pPr>
            <a:endParaRPr lang="en-US" sz="2840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992" y="373319"/>
            <a:ext cx="7248650" cy="1634570"/>
          </a:xfrm>
          <a:custGeom>
            <a:avLst/>
            <a:gdLst/>
            <a:ahLst/>
            <a:cxnLst/>
            <a:rect l="l" t="t" r="r" b="b"/>
            <a:pathLst>
              <a:path w="7248650" h="1634570">
                <a:moveTo>
                  <a:pt x="0" y="0"/>
                </a:moveTo>
                <a:lnTo>
                  <a:pt x="7248649" y="0"/>
                </a:lnTo>
                <a:lnTo>
                  <a:pt x="7248649" y="1634571"/>
                </a:lnTo>
                <a:lnTo>
                  <a:pt x="0" y="163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1028700" y="931070"/>
            <a:ext cx="6804593" cy="107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4"/>
              </a:lnSpc>
            </a:pPr>
            <a:r>
              <a:rPr lang="en-US" sz="3798">
                <a:solidFill>
                  <a:srgbClr val="000000"/>
                </a:solidFill>
                <a:latin typeface="Comic Sans Bold"/>
              </a:rPr>
              <a:t>DESCRIPTIVE STATISTICS</a:t>
            </a:r>
          </a:p>
          <a:p>
            <a:pPr>
              <a:lnSpc>
                <a:spcPts val="4254"/>
              </a:lnSpc>
            </a:pPr>
            <a:endParaRPr lang="en-US" sz="3798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692" y="2023624"/>
            <a:ext cx="17393426" cy="272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450" lvl="1" indent="-328225" algn="just">
              <a:lnSpc>
                <a:spcPts val="5503"/>
              </a:lnSpc>
              <a:buFont typeface="Arial"/>
              <a:buChar char="•"/>
            </a:pPr>
            <a:r>
              <a:rPr lang="en-US" sz="3040">
                <a:solidFill>
                  <a:srgbClr val="6C5F48"/>
                </a:solidFill>
                <a:latin typeface="Comic Sans Bold"/>
              </a:rPr>
              <a:t>Descriptive statistics is a branch of statistics that deals with summarizing and describing the main features of a dataset. </a:t>
            </a:r>
          </a:p>
          <a:p>
            <a:pPr marL="656450" lvl="1" indent="-328225" algn="just">
              <a:lnSpc>
                <a:spcPts val="5503"/>
              </a:lnSpc>
              <a:buFont typeface="Arial"/>
              <a:buChar char="•"/>
            </a:pPr>
            <a:r>
              <a:rPr lang="en-US" sz="3040">
                <a:solidFill>
                  <a:srgbClr val="6C5F48"/>
                </a:solidFill>
                <a:latin typeface="Comic Sans Bold"/>
              </a:rPr>
              <a:t>It helps to organize and simplify large amounts of data, making it easier to understand and interpret.</a:t>
            </a:r>
          </a:p>
        </p:txBody>
      </p:sp>
      <p:pic>
        <p:nvPicPr>
          <p:cNvPr id="8" name="Picture 7" descr="A diagram of a type of descriptive statistics&#10;&#10;Description automatically generated">
            <a:extLst>
              <a:ext uri="{FF2B5EF4-FFF2-40B4-BE49-F238E27FC236}">
                <a16:creationId xmlns:a16="http://schemas.microsoft.com/office/drawing/2014/main" id="{F2E3198B-8714-57DD-3C61-88A1D99EE9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" b="13200"/>
          <a:stretch/>
        </p:blipFill>
        <p:spPr>
          <a:xfrm>
            <a:off x="4167958" y="4750349"/>
            <a:ext cx="9952083" cy="44231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13889" y="0"/>
            <a:ext cx="10065731" cy="2269822"/>
          </a:xfrm>
          <a:custGeom>
            <a:avLst/>
            <a:gdLst/>
            <a:ahLst/>
            <a:cxnLst/>
            <a:rect l="l" t="t" r="r" b="b"/>
            <a:pathLst>
              <a:path w="10065731" h="2269822">
                <a:moveTo>
                  <a:pt x="0" y="0"/>
                </a:moveTo>
                <a:lnTo>
                  <a:pt x="10065731" y="0"/>
                </a:lnTo>
                <a:lnTo>
                  <a:pt x="10065731" y="2269822"/>
                </a:lnTo>
                <a:lnTo>
                  <a:pt x="0" y="2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29985" y="1074784"/>
            <a:ext cx="12100275" cy="89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3204">
                <a:solidFill>
                  <a:srgbClr val="000000"/>
                </a:solidFill>
                <a:latin typeface="Comic Sans Bold"/>
              </a:rPr>
              <a:t>MEASURES OF CENTRAL TENDENCY - MEAN</a:t>
            </a:r>
          </a:p>
          <a:p>
            <a:pPr>
              <a:lnSpc>
                <a:spcPts val="3589"/>
              </a:lnSpc>
            </a:pPr>
            <a:endParaRPr lang="en-US" sz="3204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13889" y="3882229"/>
            <a:ext cx="4515515" cy="1018249"/>
          </a:xfrm>
          <a:custGeom>
            <a:avLst/>
            <a:gdLst/>
            <a:ahLst/>
            <a:cxnLst/>
            <a:rect l="l" t="t" r="r" b="b"/>
            <a:pathLst>
              <a:path w="4515515" h="1018249">
                <a:moveTo>
                  <a:pt x="0" y="0"/>
                </a:moveTo>
                <a:lnTo>
                  <a:pt x="4515515" y="0"/>
                </a:lnTo>
                <a:lnTo>
                  <a:pt x="4515515" y="1018249"/>
                </a:lnTo>
                <a:lnTo>
                  <a:pt x="0" y="1018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28700" y="4185080"/>
            <a:ext cx="7202803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33425"/>
            <a:ext cx="14068679" cy="199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Mean: The arithmetic average of a set of values. It is calculated by summing up all the values and dividing by the total number of values.</a:t>
            </a:r>
          </a:p>
          <a:p>
            <a:pPr algn="just">
              <a:lnSpc>
                <a:spcPts val="5420"/>
              </a:lnSpc>
            </a:pPr>
            <a:endParaRPr lang="en-US" sz="2994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9985" y="5024303"/>
            <a:ext cx="14068679" cy="541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Mean = (Sum of all numbers) / (Total number of values)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Let's say you have a set of numbers: 5, 10, 15, 20, 25.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To find the mean: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Sum up all the numbers: 5 + 10 + 15 + 20 + 25 = 75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Count the total number of values: 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Mean = 75 / 5 = 15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So, the mean of the set of numbers 5, 10, 15, 20, 25 is 15.</a:t>
            </a:r>
          </a:p>
          <a:p>
            <a:pPr algn="just">
              <a:lnSpc>
                <a:spcPts val="5420"/>
              </a:lnSpc>
            </a:pPr>
            <a:endParaRPr lang="en-US" sz="2994">
              <a:solidFill>
                <a:srgbClr val="6C5F48"/>
              </a:solidFill>
              <a:latin typeface="Comic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13889" y="66675"/>
            <a:ext cx="10065731" cy="2269822"/>
          </a:xfrm>
          <a:custGeom>
            <a:avLst/>
            <a:gdLst/>
            <a:ahLst/>
            <a:cxnLst/>
            <a:rect l="l" t="t" r="r" b="b"/>
            <a:pathLst>
              <a:path w="10065731" h="2269822">
                <a:moveTo>
                  <a:pt x="0" y="0"/>
                </a:moveTo>
                <a:lnTo>
                  <a:pt x="10065731" y="0"/>
                </a:lnTo>
                <a:lnTo>
                  <a:pt x="10065731" y="2269822"/>
                </a:lnTo>
                <a:lnTo>
                  <a:pt x="0" y="2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29985" y="1074784"/>
            <a:ext cx="12100275" cy="8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MEASURES OF CENTRAL TENDENCY - MEDIAN</a:t>
            </a:r>
          </a:p>
          <a:p>
            <a:pPr>
              <a:lnSpc>
                <a:spcPts val="3365"/>
              </a:lnSpc>
            </a:pPr>
            <a:endParaRPr lang="en-US" sz="3004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13889" y="3903817"/>
            <a:ext cx="4493009" cy="1013174"/>
          </a:xfrm>
          <a:custGeom>
            <a:avLst/>
            <a:gdLst/>
            <a:ahLst/>
            <a:cxnLst/>
            <a:rect l="l" t="t" r="r" b="b"/>
            <a:pathLst>
              <a:path w="4493009" h="1013174">
                <a:moveTo>
                  <a:pt x="0" y="0"/>
                </a:moveTo>
                <a:lnTo>
                  <a:pt x="4493009" y="0"/>
                </a:lnTo>
                <a:lnTo>
                  <a:pt x="4493009" y="1013173"/>
                </a:lnTo>
                <a:lnTo>
                  <a:pt x="0" y="101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28700" y="4204130"/>
            <a:ext cx="2303928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90575"/>
            <a:ext cx="16382058" cy="199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The middle value of a dataset when it is ordered from least to greatest. If there is an even number of observations, the median is the average of the two middle values.</a:t>
            </a:r>
          </a:p>
          <a:p>
            <a:pPr algn="just">
              <a:lnSpc>
                <a:spcPts val="5420"/>
              </a:lnSpc>
            </a:pPr>
            <a:endParaRPr lang="en-US" sz="2994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9985" y="5208830"/>
            <a:ext cx="14265562" cy="404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Let's take the set of numbers: 10, 15, 20, 25, 30, 35, 40, 45.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To find the median of this set, follow these steps: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First, arrange the numbers in ascending order: 10, 15, 20, 25, 30, 35, 40, 45.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Since the total number of values in the set is even (8 numbers), the median will be the average of the two middle numbers.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1028700" y="2181749"/>
            <a:ext cx="13428808" cy="60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If the total number of values in the set is odd, the median will be the middle number (at the position of (n+1)/2, where ‘n’ is the number of values).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Here, the two middle numbers are 25 and 30.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Calculate the average of 25 and 30: Median = (25 + 30) / 2 = 55 / 2 = 27.5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So, the median of the set of numbers 10, 15, 20, 25, 30, 35, 40, 45 is 27.5</a:t>
            </a:r>
          </a:p>
          <a:p>
            <a:pPr algn="just">
              <a:lnSpc>
                <a:spcPts val="5420"/>
              </a:lnSpc>
            </a:pPr>
            <a:endParaRPr lang="en-US" sz="2994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13889" y="781050"/>
            <a:ext cx="4971962" cy="1121177"/>
          </a:xfrm>
          <a:custGeom>
            <a:avLst/>
            <a:gdLst/>
            <a:ahLst/>
            <a:cxnLst/>
            <a:rect l="l" t="t" r="r" b="b"/>
            <a:pathLst>
              <a:path w="4971962" h="1121177">
                <a:moveTo>
                  <a:pt x="0" y="0"/>
                </a:moveTo>
                <a:lnTo>
                  <a:pt x="4971962" y="0"/>
                </a:lnTo>
                <a:lnTo>
                  <a:pt x="4971962" y="1121177"/>
                </a:lnTo>
                <a:lnTo>
                  <a:pt x="0" y="1121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1028700" y="1109939"/>
            <a:ext cx="4297371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MEDIAN - EXAMPLE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9493" y="9258300"/>
            <a:ext cx="2697558" cy="860971"/>
          </a:xfrm>
          <a:custGeom>
            <a:avLst/>
            <a:gdLst/>
            <a:ahLst/>
            <a:cxnLst/>
            <a:rect l="l" t="t" r="r" b="b"/>
            <a:pathLst>
              <a:path w="2697558" h="860971">
                <a:moveTo>
                  <a:pt x="0" y="0"/>
                </a:moveTo>
                <a:lnTo>
                  <a:pt x="2697558" y="0"/>
                </a:lnTo>
                <a:lnTo>
                  <a:pt x="2697558" y="860971"/>
                </a:lnTo>
                <a:lnTo>
                  <a:pt x="0" y="86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594839" y="246112"/>
            <a:ext cx="9410897" cy="2122157"/>
          </a:xfrm>
          <a:custGeom>
            <a:avLst/>
            <a:gdLst/>
            <a:ahLst/>
            <a:cxnLst/>
            <a:rect l="l" t="t" r="r" b="b"/>
            <a:pathLst>
              <a:path w="9410897" h="2122157">
                <a:moveTo>
                  <a:pt x="0" y="0"/>
                </a:moveTo>
                <a:lnTo>
                  <a:pt x="9410897" y="0"/>
                </a:lnTo>
                <a:lnTo>
                  <a:pt x="9410897" y="2122157"/>
                </a:lnTo>
                <a:lnTo>
                  <a:pt x="0" y="2122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000125" y="1074784"/>
            <a:ext cx="12100275" cy="8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3004">
                <a:solidFill>
                  <a:srgbClr val="000000"/>
                </a:solidFill>
                <a:latin typeface="Comic Sans Bold"/>
              </a:rPr>
              <a:t>MEASURES OF CENTRAL TENDENCY - MODE</a:t>
            </a:r>
          </a:p>
          <a:p>
            <a:pPr>
              <a:lnSpc>
                <a:spcPts val="3365"/>
              </a:lnSpc>
            </a:pPr>
            <a:endParaRPr lang="en-US" sz="3004">
              <a:solidFill>
                <a:srgbClr val="000000"/>
              </a:solidFill>
              <a:latin typeface="Comic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66264" y="3422346"/>
            <a:ext cx="4493009" cy="1013174"/>
          </a:xfrm>
          <a:custGeom>
            <a:avLst/>
            <a:gdLst/>
            <a:ahLst/>
            <a:cxnLst/>
            <a:rect l="l" t="t" r="r" b="b"/>
            <a:pathLst>
              <a:path w="4493009" h="1013174">
                <a:moveTo>
                  <a:pt x="0" y="0"/>
                </a:moveTo>
                <a:lnTo>
                  <a:pt x="4493009" y="0"/>
                </a:lnTo>
                <a:lnTo>
                  <a:pt x="4493009" y="1013173"/>
                </a:lnTo>
                <a:lnTo>
                  <a:pt x="0" y="101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TextBox 6"/>
          <p:cNvSpPr txBox="1"/>
          <p:nvPr/>
        </p:nvSpPr>
        <p:spPr>
          <a:xfrm>
            <a:off x="1000125" y="3722660"/>
            <a:ext cx="2303928" cy="4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7"/>
              </a:lnSpc>
            </a:pPr>
            <a:r>
              <a:rPr lang="en-US" sz="3104">
                <a:solidFill>
                  <a:srgbClr val="000000"/>
                </a:solidFill>
                <a:latin typeface="Comic Sans Bold"/>
              </a:rPr>
              <a:t>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125" y="2300100"/>
            <a:ext cx="15988473" cy="12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1"/>
              </a:lnSpc>
            </a:pPr>
            <a:r>
              <a:rPr lang="en-US" sz="3022">
                <a:solidFill>
                  <a:srgbClr val="6C5F48"/>
                </a:solidFill>
                <a:latin typeface="Comic Sans Bold"/>
              </a:rPr>
              <a:t>The value that appears most frequently in a dataset.</a:t>
            </a:r>
          </a:p>
          <a:p>
            <a:pPr algn="just">
              <a:lnSpc>
                <a:spcPts val="5290"/>
              </a:lnSpc>
            </a:pPr>
            <a:endParaRPr lang="en-US" sz="3022">
              <a:solidFill>
                <a:srgbClr val="6C5F48"/>
              </a:solidFill>
              <a:latin typeface="Com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125" y="4733330"/>
            <a:ext cx="15987188" cy="404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Let's take the set of values: 10, 15, 20, 25, 30, 15, 35, 40, 15, 45, 50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To calculate the mode, we need to find the number that appears most frequently in the set.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In this set, the number 15 appears three times, which is more frequent than any other number.</a:t>
            </a:r>
          </a:p>
          <a:p>
            <a:pPr algn="just">
              <a:lnSpc>
                <a:spcPts val="5420"/>
              </a:lnSpc>
            </a:pPr>
            <a:r>
              <a:rPr lang="en-US" sz="2994">
                <a:solidFill>
                  <a:srgbClr val="6C5F48"/>
                </a:solidFill>
                <a:latin typeface="Comic Sans Bold"/>
              </a:rPr>
              <a:t>So, the mode of the set is 15.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1606</Words>
  <Application>Microsoft Office PowerPoint</Application>
  <PresentationFormat>Custom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Comic Sans Bold</vt:lpstr>
      <vt:lpstr>Calibri</vt:lpstr>
      <vt:lpstr>Arial</vt:lpstr>
      <vt:lpstr>Lilita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BOOST Brown Minimalist Pitch Deck Presentation</dc:title>
  <cp:lastModifiedBy>Gaythri Thiruppathi</cp:lastModifiedBy>
  <cp:revision>5</cp:revision>
  <dcterms:created xsi:type="dcterms:W3CDTF">2006-08-16T00:00:00Z</dcterms:created>
  <dcterms:modified xsi:type="dcterms:W3CDTF">2024-03-21T13:50:19Z</dcterms:modified>
  <dc:identifier>DAF8paAxKTU</dc:identifier>
</cp:coreProperties>
</file>